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6" r:id="rId4"/>
    <p:sldId id="265" r:id="rId5"/>
    <p:sldId id="260" r:id="rId6"/>
    <p:sldId id="264" r:id="rId7"/>
    <p:sldId id="261" r:id="rId8"/>
    <p:sldId id="262" r:id="rId9"/>
    <p:sldId id="263" r:id="rId10"/>
    <p:sldId id="267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200"/>
    <a:srgbClr val="43B0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sv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E5D33-0E32-4032-B27E-687D34D85C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8A4502-134F-4E8F-A3C4-7F6720135B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E94E30-F42B-4543-AA05-7A3CAC731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904CF5-D439-4587-9845-4E03534DD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132BCF-68D5-430E-97A3-AAD87660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518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8E8D36-8B53-4217-8236-21476605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FABBD58-DF07-4E15-B6DB-500170DD4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20F28E-3D18-49C8-903D-0A4C04661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0D00DC-5ABB-4E1A-AB2A-6F3A8DAE0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35808F-92E8-46A4-B31F-B52FAA566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9965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180A492-C19B-462B-A543-D8931B5F2B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E1F28D6-7356-4253-94F0-A8DA1A156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6E00F7-1AEE-4DCA-AA21-FB8709B3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78F790-2D92-4951-920A-22CAA8F89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3FF043-93D1-4D6E-B2FD-634A8ADF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1731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23553-CB14-4DFC-8022-6B5DFC59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A787220-F8CE-47A4-990A-D31B19F3E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3A746C-45BA-47DF-9C4C-67B59FDFA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551FB6-FCB7-495F-99A2-48B5316D4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F16B7A4-8C71-43B9-9B54-DF0A95DC0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0559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1C395D-6C70-4AC4-BC2D-3E9F69CAB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D99FB83-A156-4A0A-9DBF-4FDFE754A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8523D9-9BB7-4C06-B46B-4F74A60E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F557F5-9C14-4DB3-9DFE-F69D42B32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4101B3-D606-4A7A-A338-4B722E220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0790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8B37D-4339-4838-B40F-93ECCD5F0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F6B784-6F09-4992-8F21-EFD3DAAAB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3907BC2-E82C-4AB6-BAC5-2DD09BA2FF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AB3AA6-1815-4022-A065-5909A3F7C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E0F320D-810D-4E00-A7E0-83E5587ED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4747BEB-81D9-41FB-B331-6B0A8B009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8232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03D69C-3120-4159-AC84-C2E08F483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5B8653-9452-42FE-B012-F30836199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5FC4799-F297-4947-80E7-68E1CA505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9E8E3B2-37FD-40DA-91A7-347646CED6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A7319C0-7351-4C1A-BEFA-CF3AA6CA62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4D28236-4C2B-44B9-8E93-54C9AFD11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2CDBBE9-76DA-48F1-ACCD-AF6CE74F7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874CF0A-F367-483F-806C-38F932912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5647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E4480-FABD-4F69-A79D-850CFA51A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2E523F2-F2D7-4254-8C79-77903D3F6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7CFF173-5FE5-4658-8089-1860E072E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2FA7F69-CB13-49F7-BDAA-C1CEA7077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3247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1BB789F-4CF0-49ED-9102-14141A4FB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5E4B718-8441-45D0-AA89-4531494A6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42E9FB1-B920-47FC-B04D-6662BE25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2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75B98E-6349-45F7-96D8-1A4B91524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22406B-C57E-41FC-9655-3AC97544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9A4110-B016-43BD-B6BA-445AFF9BE7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0A3C41E-E346-4622-9CB8-8C60BAD34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E613626-2D1E-4BC2-A3A0-07E42313F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D91BF78-9DE7-40DA-9DFB-0FB1EC998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213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00CCC9-5A6C-4607-92EA-DA9172B2B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A80707-782A-4EFD-B6D8-E6414825A8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A47C0B-674B-460C-83F1-A7121F37D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2128C54-6EE4-4AE5-906A-C1B8CBAF1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4FDF2E-749A-4F8B-B63E-09E88991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67C8E1D-5AEE-4F93-9B12-EED6DA3CF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483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42DF23A-1042-48A7-BED9-88240A402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4E7C0C7-BC0F-44ED-BC63-A3CEAFA9D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E1684-A957-47A4-BC01-AE9FAC1F0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EB998E-0F41-499B-905B-31553F1180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66908EB-2B30-42AD-AC2A-9E307CF79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39EC4-6145-4C2C-AE69-9D11D90359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9074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564F404-4969-434F-8CBB-36135BD8437D}"/>
              </a:ext>
            </a:extLst>
          </p:cNvPr>
          <p:cNvSpPr txBox="1"/>
          <p:nvPr/>
        </p:nvSpPr>
        <p:spPr>
          <a:xfrm>
            <a:off x="524787" y="1025719"/>
            <a:ext cx="1148963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Slide 1</a:t>
            </a:r>
          </a:p>
          <a:p>
            <a:r>
              <a:rPr lang="pt-BR" dirty="0"/>
              <a:t>Introdução –</a:t>
            </a:r>
            <a:r>
              <a:rPr lang="pt-BR" dirty="0" err="1"/>
              <a:t>Instacart</a:t>
            </a:r>
            <a:r>
              <a:rPr lang="pt-BR" dirty="0"/>
              <a:t> </a:t>
            </a:r>
          </a:p>
          <a:p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might</a:t>
            </a:r>
            <a:r>
              <a:rPr lang="pt-BR" dirty="0"/>
              <a:t> </a:t>
            </a:r>
            <a:r>
              <a:rPr lang="pt-BR" dirty="0" err="1"/>
              <a:t>we</a:t>
            </a:r>
            <a:r>
              <a:rPr lang="pt-BR" dirty="0"/>
              <a:t>?</a:t>
            </a:r>
          </a:p>
          <a:p>
            <a:r>
              <a:rPr lang="pt-BR" dirty="0"/>
              <a:t>Tamanho do Mercado – Descreva seu problema</a:t>
            </a:r>
          </a:p>
          <a:p>
            <a:r>
              <a:rPr lang="pt-BR" dirty="0"/>
              <a:t>Objetivos de aumentar a receita do site através de maior vinculação dos usuários</a:t>
            </a:r>
          </a:p>
          <a:p>
            <a:endParaRPr lang="pt-BR" dirty="0"/>
          </a:p>
          <a:p>
            <a:r>
              <a:rPr lang="pt-BR" dirty="0"/>
              <a:t>Slide 2</a:t>
            </a:r>
          </a:p>
          <a:p>
            <a:r>
              <a:rPr lang="pt-BR" dirty="0"/>
              <a:t>Apresente a Persona</a:t>
            </a:r>
          </a:p>
          <a:p>
            <a:r>
              <a:rPr lang="pt-BR" dirty="0"/>
              <a:t>Descreva sua Relação com o </a:t>
            </a:r>
            <a:r>
              <a:rPr lang="pt-BR" dirty="0" err="1"/>
              <a:t>Instacart</a:t>
            </a:r>
            <a:endParaRPr lang="pt-BR" dirty="0"/>
          </a:p>
          <a:p>
            <a:r>
              <a:rPr lang="pt-BR" dirty="0"/>
              <a:t>Descreva sua Motivação Necessidades e Dores</a:t>
            </a:r>
          </a:p>
          <a:p>
            <a:endParaRPr lang="pt-BR" dirty="0"/>
          </a:p>
          <a:p>
            <a:r>
              <a:rPr lang="pt-BR" dirty="0"/>
              <a:t>Slide 3</a:t>
            </a:r>
          </a:p>
          <a:p>
            <a:r>
              <a:rPr lang="pt-BR" dirty="0"/>
              <a:t>Pesquisa de mercado Brasileiro</a:t>
            </a:r>
          </a:p>
          <a:p>
            <a:endParaRPr lang="pt-BR" dirty="0"/>
          </a:p>
          <a:p>
            <a:r>
              <a:rPr lang="pt-BR" dirty="0"/>
              <a:t>Slide 4</a:t>
            </a:r>
          </a:p>
          <a:p>
            <a:r>
              <a:rPr lang="pt-BR" dirty="0"/>
              <a:t>Identificando o Comportamento da Persona no </a:t>
            </a:r>
            <a:r>
              <a:rPr lang="pt-BR" dirty="0" err="1"/>
              <a:t>Instacart</a:t>
            </a:r>
            <a:r>
              <a:rPr lang="pt-BR" dirty="0"/>
              <a:t> (Sergio e Vivi)</a:t>
            </a:r>
          </a:p>
          <a:p>
            <a:r>
              <a:rPr lang="pt-BR" dirty="0"/>
              <a:t>(talvez mais de 1 slide)</a:t>
            </a:r>
          </a:p>
          <a:p>
            <a:endParaRPr lang="pt-BR" dirty="0"/>
          </a:p>
          <a:p>
            <a:r>
              <a:rPr lang="pt-BR" dirty="0"/>
              <a:t>Slide 5</a:t>
            </a:r>
          </a:p>
          <a:p>
            <a:r>
              <a:rPr lang="pt-BR" dirty="0"/>
              <a:t>Conclusão – O que o grupo propõe?</a:t>
            </a:r>
          </a:p>
        </p:txBody>
      </p:sp>
      <p:pic>
        <p:nvPicPr>
          <p:cNvPr id="4" name="Picture 2" descr="Instacart logo">
            <a:extLst>
              <a:ext uri="{FF2B5EF4-FFF2-40B4-BE49-F238E27FC236}">
                <a16:creationId xmlns:a16="http://schemas.microsoft.com/office/drawing/2014/main" id="{9FB420A0-5573-4730-A2BC-2DD7ABAAA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8992C9E-216C-497A-978A-DD49461C36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91D00B2B-6A47-4C6F-A9A8-2DD0C50BD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336BECD5-0DD3-44B9-835F-06C434BE7D4A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66AFBBF-9983-4316-875A-41CE340DBC4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0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3">
            <a:extLst>
              <a:ext uri="{FF2B5EF4-FFF2-40B4-BE49-F238E27FC236}">
                <a16:creationId xmlns:a16="http://schemas.microsoft.com/office/drawing/2014/main" id="{CE84FE19-CC28-4B20-BF2E-1D1858FD0CA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299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Rafaela</a:t>
            </a:r>
            <a:endParaRPr lang="pt-BR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8679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43B02A"/>
                </a:solidFill>
              </a:rPr>
              <a:t>Nosso protótipo de Vinculação e Rentabilização da </a:t>
            </a:r>
            <a:r>
              <a:rPr lang="pt-BR" sz="2800" dirty="0">
                <a:solidFill>
                  <a:srgbClr val="FF8200"/>
                </a:solidFill>
              </a:rPr>
              <a:t>Rafaela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85879A-A92C-48C3-8691-30A70F467F56}"/>
              </a:ext>
            </a:extLst>
          </p:cNvPr>
          <p:cNvSpPr txBox="1"/>
          <p:nvPr/>
        </p:nvSpPr>
        <p:spPr>
          <a:xfrm>
            <a:off x="92689" y="1481188"/>
            <a:ext cx="5405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</a:rPr>
              <a:t>... </a:t>
            </a:r>
          </a:p>
        </p:txBody>
      </p:sp>
    </p:spTree>
    <p:extLst>
      <p:ext uri="{BB962C8B-B14F-4D97-AF65-F5344CB8AC3E}">
        <p14:creationId xmlns:p14="http://schemas.microsoft.com/office/powerpoint/2010/main" val="3055901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1079" y="45405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F6088D8D-E662-4CAC-B689-3269B9BCAC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59" r="31742"/>
          <a:stretch/>
        </p:blipFill>
        <p:spPr bwMode="auto">
          <a:xfrm>
            <a:off x="0" y="0"/>
            <a:ext cx="50358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2C1B5D60-2D87-4A50-956A-04F69E833E78}"/>
              </a:ext>
            </a:extLst>
          </p:cNvPr>
          <p:cNvSpPr/>
          <p:nvPr/>
        </p:nvSpPr>
        <p:spPr>
          <a:xfrm>
            <a:off x="5035808" y="656660"/>
            <a:ext cx="7128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09490B4-D4CD-4042-8BDE-0F6D46C54DE8}"/>
              </a:ext>
            </a:extLst>
          </p:cNvPr>
          <p:cNvSpPr/>
          <p:nvPr/>
        </p:nvSpPr>
        <p:spPr>
          <a:xfrm>
            <a:off x="5035808" y="708047"/>
            <a:ext cx="7128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9673C8C-0BD7-4DFE-BF2A-DFC0E25131F3}"/>
              </a:ext>
            </a:extLst>
          </p:cNvPr>
          <p:cNvSpPr txBox="1"/>
          <p:nvPr/>
        </p:nvSpPr>
        <p:spPr>
          <a:xfrm>
            <a:off x="5291079" y="1108763"/>
            <a:ext cx="66313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dirty="0"/>
              <a:t>Um grupo de cientistas de dados foi contratado pela </a:t>
            </a:r>
            <a:r>
              <a:rPr lang="pt-BR" sz="1600" dirty="0" err="1"/>
              <a:t>Instacard</a:t>
            </a:r>
            <a:r>
              <a:rPr lang="pt-BR" sz="1600" dirty="0"/>
              <a:t>. Através da análise de base de dados, pesquisas de mercado e avaliação de clientes, os cientistas identificaram oportunidades de negócio para empresa maximizar seus ganhos vinculando e rentabilizando a “Persona” com maior potencial. 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1AA63DB-74BF-4DD2-8200-313C25745C17}"/>
              </a:ext>
            </a:extLst>
          </p:cNvPr>
          <p:cNvSpPr txBox="1"/>
          <p:nvPr/>
        </p:nvSpPr>
        <p:spPr>
          <a:xfrm>
            <a:off x="5291079" y="2546388"/>
            <a:ext cx="6631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err="1">
                <a:solidFill>
                  <a:srgbClr val="FF8200"/>
                </a:solidFill>
              </a:rPr>
              <a:t>How</a:t>
            </a:r>
            <a:r>
              <a:rPr lang="pt-BR" sz="2000" b="1" dirty="0">
                <a:solidFill>
                  <a:srgbClr val="FF8200"/>
                </a:solidFill>
              </a:rPr>
              <a:t> </a:t>
            </a:r>
            <a:r>
              <a:rPr lang="pt-BR" sz="2000" b="1" dirty="0" err="1">
                <a:solidFill>
                  <a:srgbClr val="FF8200"/>
                </a:solidFill>
              </a:rPr>
              <a:t>might</a:t>
            </a:r>
            <a:r>
              <a:rPr lang="pt-BR" sz="2000" b="1" dirty="0">
                <a:solidFill>
                  <a:srgbClr val="FF8200"/>
                </a:solidFill>
              </a:rPr>
              <a:t> </a:t>
            </a:r>
            <a:r>
              <a:rPr lang="pt-BR" sz="2000" b="1" dirty="0" err="1">
                <a:solidFill>
                  <a:srgbClr val="FF8200"/>
                </a:solidFill>
              </a:rPr>
              <a:t>we</a:t>
            </a:r>
            <a:r>
              <a:rPr lang="pt-BR" sz="2000" b="1" dirty="0">
                <a:solidFill>
                  <a:srgbClr val="FF8200"/>
                </a:solidFill>
              </a:rPr>
              <a:t>?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515A22A-9939-4A61-8BE5-50C74F75D543}"/>
              </a:ext>
            </a:extLst>
          </p:cNvPr>
          <p:cNvSpPr txBox="1"/>
          <p:nvPr/>
        </p:nvSpPr>
        <p:spPr>
          <a:xfrm>
            <a:off x="5291079" y="5857565"/>
            <a:ext cx="6631388" cy="584775"/>
          </a:xfrm>
          <a:prstGeom prst="rect">
            <a:avLst/>
          </a:prstGeom>
          <a:solidFill>
            <a:srgbClr val="FF8200"/>
          </a:solidFill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</a:rPr>
              <a:t>Tudo isso gerando uma relação de longo prazo e confiança, para empresa crescer em um mercado potencial de 10 Bilhões ao anual!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7BA0AD3-B904-4E8A-8902-BA9631C7D84A}"/>
              </a:ext>
            </a:extLst>
          </p:cNvPr>
          <p:cNvSpPr txBox="1"/>
          <p:nvPr/>
        </p:nvSpPr>
        <p:spPr>
          <a:xfrm>
            <a:off x="5653377" y="3117275"/>
            <a:ext cx="62497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Como podemos dar agilidade no processo de compras tendo mais tempo livre para outras atividades?</a:t>
            </a:r>
          </a:p>
          <a:p>
            <a:endParaRPr lang="pt-BR" sz="1600" dirty="0"/>
          </a:p>
          <a:p>
            <a:r>
              <a:rPr lang="pt-BR" sz="1600" dirty="0"/>
              <a:t>Como podemos ajudar os clientes a manter uma alimentação saudável comprando nos lugares corretos?</a:t>
            </a:r>
          </a:p>
          <a:p>
            <a:endParaRPr lang="pt-BR" sz="1600" dirty="0"/>
          </a:p>
          <a:p>
            <a:r>
              <a:rPr lang="pt-BR" sz="1600" dirty="0"/>
              <a:t>Como podemos proporcionar clientes produtos de qualidade quando necessitam a um preço justo?</a:t>
            </a:r>
          </a:p>
          <a:p>
            <a:endParaRPr lang="pt-BR" sz="1600" dirty="0"/>
          </a:p>
        </p:txBody>
      </p:sp>
      <p:pic>
        <p:nvPicPr>
          <p:cNvPr id="19" name="Gráfico 18">
            <a:extLst>
              <a:ext uri="{FF2B5EF4-FFF2-40B4-BE49-F238E27FC236}">
                <a16:creationId xmlns:a16="http://schemas.microsoft.com/office/drawing/2014/main" id="{28CEDBED-8BE5-4267-894D-C93356F621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5314" y="3219190"/>
            <a:ext cx="338554" cy="338554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50E0D5ED-746C-4E56-AD34-21826E01F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5314" y="3989710"/>
            <a:ext cx="338554" cy="338554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22819325-300B-4A01-8895-8E0C883C92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5314" y="4760230"/>
            <a:ext cx="338554" cy="33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878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47078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43B02A"/>
                </a:solidFill>
              </a:rPr>
              <a:t>Onde está inserido o </a:t>
            </a:r>
            <a:r>
              <a:rPr lang="pt-BR" sz="2800" dirty="0" err="1">
                <a:solidFill>
                  <a:srgbClr val="43B02A"/>
                </a:solidFill>
              </a:rPr>
              <a:t>Instacart</a:t>
            </a:r>
            <a:r>
              <a:rPr lang="pt-BR" sz="2800" dirty="0">
                <a:solidFill>
                  <a:srgbClr val="43B02A"/>
                </a:solidFill>
              </a:rPr>
              <a:t>?</a:t>
            </a:r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0558B696-1458-463C-AD3C-55CEF9264DC5}"/>
              </a:ext>
            </a:extLst>
          </p:cNvPr>
          <p:cNvSpPr txBox="1"/>
          <p:nvPr/>
        </p:nvSpPr>
        <p:spPr>
          <a:xfrm>
            <a:off x="92689" y="1481188"/>
            <a:ext cx="20541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</a:rPr>
              <a:t>Stakeholders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5BD963-904E-45D1-AC7D-9FB1DCF982D7}"/>
              </a:ext>
            </a:extLst>
          </p:cNvPr>
          <p:cNvSpPr txBox="1"/>
          <p:nvPr/>
        </p:nvSpPr>
        <p:spPr>
          <a:xfrm>
            <a:off x="1265442" y="2238096"/>
            <a:ext cx="42209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Fornecedores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Supermercados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Mercados de Bairro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Produtores Orgânicos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Fabricantes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40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F07B126-954F-4E3A-BE09-15BC8F89B0F0}"/>
              </a:ext>
            </a:extLst>
          </p:cNvPr>
          <p:cNvSpPr txBox="1"/>
          <p:nvPr/>
        </p:nvSpPr>
        <p:spPr>
          <a:xfrm>
            <a:off x="5272900" y="2145663"/>
            <a:ext cx="4220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Time </a:t>
            </a:r>
            <a:r>
              <a:rPr lang="pt-BR" sz="1400" dirty="0" err="1"/>
              <a:t>Instacart</a:t>
            </a:r>
            <a:endParaRPr lang="pt-B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Funcionários – Atendimento, TI, Data </a:t>
            </a:r>
            <a:r>
              <a:rPr lang="pt-BR" sz="1400" dirty="0" err="1"/>
              <a:t>Scientists</a:t>
            </a:r>
            <a:r>
              <a:rPr lang="pt-BR" sz="1400" dirty="0"/>
              <a:t>, Marketing, Administrativo, Recursos Humanos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 err="1"/>
              <a:t>Shoppers</a:t>
            </a:r>
            <a:endParaRPr lang="pt-BR" sz="14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3AB1D8E-D2F6-41D1-A879-DF1B54C75EF7}"/>
              </a:ext>
            </a:extLst>
          </p:cNvPr>
          <p:cNvSpPr txBox="1"/>
          <p:nvPr/>
        </p:nvSpPr>
        <p:spPr>
          <a:xfrm>
            <a:off x="5272900" y="4174450"/>
            <a:ext cx="422095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Sociedade e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Base de clientes Vinculados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Base de clientes Não Vinculados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Potencial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“Persona”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36F981B-49ED-4C14-937D-293141F61447}"/>
              </a:ext>
            </a:extLst>
          </p:cNvPr>
          <p:cNvSpPr txBox="1"/>
          <p:nvPr/>
        </p:nvSpPr>
        <p:spPr>
          <a:xfrm>
            <a:off x="1265441" y="4174449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Acionista</a:t>
            </a:r>
          </a:p>
        </p:txBody>
      </p:sp>
    </p:spTree>
    <p:extLst>
      <p:ext uri="{BB962C8B-B14F-4D97-AF65-F5344CB8AC3E}">
        <p14:creationId xmlns:p14="http://schemas.microsoft.com/office/powerpoint/2010/main" val="3601950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5669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43B02A"/>
                </a:solidFill>
              </a:rPr>
              <a:t>Como identificamos a nossa Persona?</a:t>
            </a:r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0558B696-1458-463C-AD3C-55CEF9264DC5}"/>
              </a:ext>
            </a:extLst>
          </p:cNvPr>
          <p:cNvSpPr txBox="1"/>
          <p:nvPr/>
        </p:nvSpPr>
        <p:spPr>
          <a:xfrm>
            <a:off x="92689" y="1481188"/>
            <a:ext cx="18186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</a:rPr>
              <a:t>A Rafaela...</a:t>
            </a:r>
          </a:p>
        </p:txBody>
      </p:sp>
    </p:spTree>
    <p:extLst>
      <p:ext uri="{BB962C8B-B14F-4D97-AF65-F5344CB8AC3E}">
        <p14:creationId xmlns:p14="http://schemas.microsoft.com/office/powerpoint/2010/main" val="2864592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5EE550D-30CF-4052-A67A-82ED788526DF}"/>
              </a:ext>
            </a:extLst>
          </p:cNvPr>
          <p:cNvSpPr txBox="1"/>
          <p:nvPr/>
        </p:nvSpPr>
        <p:spPr>
          <a:xfrm>
            <a:off x="2617164" y="1733698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tem 33 Anos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E50587D-F24E-40AB-8C99-D380F0EA3E59}"/>
              </a:ext>
            </a:extLst>
          </p:cNvPr>
          <p:cNvSpPr txBox="1"/>
          <p:nvPr/>
        </p:nvSpPr>
        <p:spPr>
          <a:xfrm>
            <a:off x="2617163" y="2199021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é gerente de agência bancária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F29B8528-32E2-4EB3-9D01-C37DEEAC6BAD}"/>
              </a:ext>
            </a:extLst>
          </p:cNvPr>
          <p:cNvSpPr txBox="1"/>
          <p:nvPr/>
        </p:nvSpPr>
        <p:spPr>
          <a:xfrm>
            <a:off x="2617163" y="2664344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mora sozinha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79BEE87-C40C-4280-98F4-19705C4C6DA8}"/>
              </a:ext>
            </a:extLst>
          </p:cNvPr>
          <p:cNvSpPr txBox="1"/>
          <p:nvPr/>
        </p:nvSpPr>
        <p:spPr>
          <a:xfrm>
            <a:off x="2617164" y="3129667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gosta de jogar futebol durante a semana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2A5868D6-282D-4C69-8153-D4CABF06FD6D}"/>
              </a:ext>
            </a:extLst>
          </p:cNvPr>
          <p:cNvSpPr txBox="1"/>
          <p:nvPr/>
        </p:nvSpPr>
        <p:spPr>
          <a:xfrm>
            <a:off x="2617163" y="3594990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não sabe cozinhar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1A208A84-4A5E-4333-9B04-9E9E36FA10E8}"/>
              </a:ext>
            </a:extLst>
          </p:cNvPr>
          <p:cNvSpPr txBox="1"/>
          <p:nvPr/>
        </p:nvSpPr>
        <p:spPr>
          <a:xfrm>
            <a:off x="2617164" y="4060313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gostaria de seguir uma alimentação saudável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1749D7B6-FEFE-4138-8127-060C7D2F62DF}"/>
              </a:ext>
            </a:extLst>
          </p:cNvPr>
          <p:cNvSpPr txBox="1"/>
          <p:nvPr/>
        </p:nvSpPr>
        <p:spPr>
          <a:xfrm>
            <a:off x="2617164" y="4525636"/>
            <a:ext cx="4220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gosta de tecnologia mas não está disposta a pagar caro por isso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B2BFA2F1-DA65-46D0-AF61-8B687C95F15B}"/>
              </a:ext>
            </a:extLst>
          </p:cNvPr>
          <p:cNvSpPr txBox="1"/>
          <p:nvPr/>
        </p:nvSpPr>
        <p:spPr>
          <a:xfrm>
            <a:off x="2617163" y="5206402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gosta de fazer econômica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68D1DB2-1B18-4FE0-AAE7-F6EC5F4FA9D4}"/>
              </a:ext>
            </a:extLst>
          </p:cNvPr>
          <p:cNvSpPr txBox="1"/>
          <p:nvPr/>
        </p:nvSpPr>
        <p:spPr>
          <a:xfrm>
            <a:off x="2617164" y="5671725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aprecia vinhos e bebe socialmente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86186BE4-F8D8-4375-8F31-171F13A1E508}"/>
              </a:ext>
            </a:extLst>
          </p:cNvPr>
          <p:cNvSpPr txBox="1"/>
          <p:nvPr/>
        </p:nvSpPr>
        <p:spPr>
          <a:xfrm>
            <a:off x="6773486" y="1733698"/>
            <a:ext cx="520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necessita ter sempre algo disponível para comer de maneira prática.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64B0E99C-B563-4B69-9355-563547F3741D}"/>
              </a:ext>
            </a:extLst>
          </p:cNvPr>
          <p:cNvSpPr txBox="1"/>
          <p:nvPr/>
        </p:nvSpPr>
        <p:spPr>
          <a:xfrm>
            <a:off x="6773486" y="2398737"/>
            <a:ext cx="5209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exige cumprimento de prazos na entrega e qualidade de produtos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D62C3F6F-EFBE-49A6-99BE-BE92C70CE6D3}"/>
              </a:ext>
            </a:extLst>
          </p:cNvPr>
          <p:cNvSpPr txBox="1"/>
          <p:nvPr/>
        </p:nvSpPr>
        <p:spPr>
          <a:xfrm>
            <a:off x="6773486" y="2848333"/>
            <a:ext cx="5209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tenta encontrar o melhor custo benefício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246C7AE5-03D2-40BF-BD5D-67AE1B9FFE0D}"/>
              </a:ext>
            </a:extLst>
          </p:cNvPr>
          <p:cNvSpPr txBox="1"/>
          <p:nvPr/>
        </p:nvSpPr>
        <p:spPr>
          <a:xfrm>
            <a:off x="6773486" y="3297929"/>
            <a:ext cx="5209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falta de confiança com compras de mercado online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D0A9D77E-9CA1-4CC0-857D-E594C58C73CB}"/>
              </a:ext>
            </a:extLst>
          </p:cNvPr>
          <p:cNvSpPr txBox="1"/>
          <p:nvPr/>
        </p:nvSpPr>
        <p:spPr>
          <a:xfrm>
            <a:off x="6773486" y="3747525"/>
            <a:ext cx="520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teve experiências ruins quando necessitou de apoio em compras online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5D9387D4-5E6B-4F92-BA61-A1EC2386AA3F}"/>
              </a:ext>
            </a:extLst>
          </p:cNvPr>
          <p:cNvSpPr txBox="1"/>
          <p:nvPr/>
        </p:nvSpPr>
        <p:spPr>
          <a:xfrm>
            <a:off x="6773486" y="4412564"/>
            <a:ext cx="5209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tem pouco tempo para lazer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F0AD2289-BEE7-46A1-AFFB-3672A618A32E}"/>
              </a:ext>
            </a:extLst>
          </p:cNvPr>
          <p:cNvSpPr txBox="1"/>
          <p:nvPr/>
        </p:nvSpPr>
        <p:spPr>
          <a:xfrm>
            <a:off x="2614640" y="6137050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faz supermercado toda semana</a:t>
            </a:r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5276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43B02A"/>
                </a:solidFill>
              </a:rPr>
              <a:t>Mas afinal... quem é essa </a:t>
            </a:r>
            <a:r>
              <a:rPr lang="pt-BR" sz="2800" i="1" dirty="0">
                <a:solidFill>
                  <a:srgbClr val="43B02A"/>
                </a:solidFill>
              </a:rPr>
              <a:t>Persona</a:t>
            </a:r>
            <a:r>
              <a:rPr lang="pt-BR" sz="2800" dirty="0">
                <a:solidFill>
                  <a:srgbClr val="43B02A"/>
                </a:solidFill>
              </a:rPr>
              <a:t>?</a:t>
            </a:r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0558B696-1458-463C-AD3C-55CEF9264DC5}"/>
              </a:ext>
            </a:extLst>
          </p:cNvPr>
          <p:cNvSpPr txBox="1"/>
          <p:nvPr/>
        </p:nvSpPr>
        <p:spPr>
          <a:xfrm>
            <a:off x="92689" y="1481188"/>
            <a:ext cx="18186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</a:rPr>
              <a:t>A Rafaela...</a:t>
            </a:r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64F2D23E-30CA-4966-8AB2-95C464F968E6}"/>
              </a:ext>
            </a:extLst>
          </p:cNvPr>
          <p:cNvSpPr txBox="1"/>
          <p:nvPr/>
        </p:nvSpPr>
        <p:spPr>
          <a:xfrm>
            <a:off x="6773486" y="4862163"/>
            <a:ext cx="520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... não realiza de maneira recorrente suas compras semanais de mercado online</a:t>
            </a:r>
          </a:p>
        </p:txBody>
      </p: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1FAD6443-1745-4B4E-89E7-C8EDF142E97B}"/>
              </a:ext>
            </a:extLst>
          </p:cNvPr>
          <p:cNvSpPr txBox="1"/>
          <p:nvPr/>
        </p:nvSpPr>
        <p:spPr>
          <a:xfrm>
            <a:off x="6773486" y="5671725"/>
            <a:ext cx="5209126" cy="830997"/>
          </a:xfrm>
          <a:prstGeom prst="rect">
            <a:avLst/>
          </a:prstGeom>
          <a:solidFill>
            <a:srgbClr val="FF8200"/>
          </a:solidFill>
        </p:spPr>
        <p:txBody>
          <a:bodyPr wrap="square" rtlCol="0">
            <a:spAutoFit/>
          </a:bodyPr>
          <a:lstStyle/>
          <a:p>
            <a:pPr algn="just"/>
            <a:r>
              <a:rPr lang="pt-BR" sz="1600" b="1" dirty="0">
                <a:solidFill>
                  <a:schemeClr val="bg1"/>
                </a:solidFill>
              </a:rPr>
              <a:t>Conhecendo os hábitos e necessidades dessa pessoa, como podemos gerar valor para a Rafaela e para o </a:t>
            </a:r>
            <a:r>
              <a:rPr lang="pt-BR" sz="1600" b="1" dirty="0" err="1">
                <a:solidFill>
                  <a:schemeClr val="bg1"/>
                </a:solidFill>
              </a:rPr>
              <a:t>Instacart</a:t>
            </a:r>
            <a:r>
              <a:rPr lang="pt-BR" sz="1600" b="1" dirty="0">
                <a:solidFill>
                  <a:schemeClr val="bg1"/>
                </a:solidFill>
              </a:rPr>
              <a:t>, gerando uma relação de benefícios para ambos?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368E5CA-8E19-41C3-BDF1-4F5A5089C1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212" t="34639" r="58447" b="37267"/>
          <a:stretch/>
        </p:blipFill>
        <p:spPr>
          <a:xfrm>
            <a:off x="92689" y="2049999"/>
            <a:ext cx="2358079" cy="192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217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25070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err="1">
                <a:solidFill>
                  <a:srgbClr val="43B02A"/>
                </a:solidFill>
              </a:rPr>
              <a:t>Job</a:t>
            </a:r>
            <a:r>
              <a:rPr lang="pt-BR" sz="2800" dirty="0">
                <a:solidFill>
                  <a:srgbClr val="43B02A"/>
                </a:solidFill>
              </a:rPr>
              <a:t> </a:t>
            </a:r>
            <a:r>
              <a:rPr lang="pt-BR" sz="2800" dirty="0" err="1">
                <a:solidFill>
                  <a:srgbClr val="43B02A"/>
                </a:solidFill>
              </a:rPr>
              <a:t>to</a:t>
            </a:r>
            <a:r>
              <a:rPr lang="pt-BR" sz="2800" dirty="0">
                <a:solidFill>
                  <a:srgbClr val="43B02A"/>
                </a:solidFill>
              </a:rPr>
              <a:t> </a:t>
            </a:r>
            <a:r>
              <a:rPr lang="pt-BR" sz="2800" dirty="0" err="1">
                <a:solidFill>
                  <a:srgbClr val="43B02A"/>
                </a:solidFill>
              </a:rPr>
              <a:t>be</a:t>
            </a:r>
            <a:r>
              <a:rPr lang="pt-BR" sz="2800" dirty="0">
                <a:solidFill>
                  <a:srgbClr val="43B02A"/>
                </a:solidFill>
              </a:rPr>
              <a:t> </a:t>
            </a:r>
            <a:r>
              <a:rPr lang="pt-BR" sz="2800" dirty="0" err="1">
                <a:solidFill>
                  <a:srgbClr val="43B02A"/>
                </a:solidFill>
              </a:rPr>
              <a:t>done</a:t>
            </a:r>
            <a:r>
              <a:rPr lang="pt-BR" sz="2800" dirty="0">
                <a:solidFill>
                  <a:srgbClr val="43B02A"/>
                </a:solidFill>
              </a:rPr>
              <a:t>?</a:t>
            </a:r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0558B696-1458-463C-AD3C-55CEF9264DC5}"/>
              </a:ext>
            </a:extLst>
          </p:cNvPr>
          <p:cNvSpPr txBox="1"/>
          <p:nvPr/>
        </p:nvSpPr>
        <p:spPr>
          <a:xfrm>
            <a:off x="92689" y="1481188"/>
            <a:ext cx="11714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</a:rPr>
              <a:t>Queremos uma relação rentável e recorrente gerando benefícios para a Rafaela</a:t>
            </a:r>
          </a:p>
        </p:txBody>
      </p:sp>
    </p:spTree>
    <p:extLst>
      <p:ext uri="{BB962C8B-B14F-4D97-AF65-F5344CB8AC3E}">
        <p14:creationId xmlns:p14="http://schemas.microsoft.com/office/powerpoint/2010/main" val="3742628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3">
            <a:extLst>
              <a:ext uri="{FF2B5EF4-FFF2-40B4-BE49-F238E27FC236}">
                <a16:creationId xmlns:a16="http://schemas.microsoft.com/office/drawing/2014/main" id="{CE84FE19-CC28-4B20-BF2E-1D1858FD0CA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299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Rafaela</a:t>
            </a:r>
            <a:endParaRPr lang="pt-BR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3639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rgbClr val="43B02A"/>
                </a:solidFill>
              </a:rPr>
              <a:t>Para entender melhor o mercado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85879A-A92C-48C3-8691-30A70F467F56}"/>
              </a:ext>
            </a:extLst>
          </p:cNvPr>
          <p:cNvSpPr txBox="1"/>
          <p:nvPr/>
        </p:nvSpPr>
        <p:spPr>
          <a:xfrm>
            <a:off x="92689" y="1393636"/>
            <a:ext cx="8511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rgbClr val="FF8200"/>
                </a:solidFill>
              </a:rPr>
              <a:t>... os cientistas de dados realizaram uma pesquisa com pessoas no mesmo perfil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438FF67-B39B-4DF6-9C02-986E5184444A}"/>
              </a:ext>
            </a:extLst>
          </p:cNvPr>
          <p:cNvSpPr/>
          <p:nvPr/>
        </p:nvSpPr>
        <p:spPr>
          <a:xfrm>
            <a:off x="4063760" y="1871598"/>
            <a:ext cx="3319531" cy="739471"/>
          </a:xfrm>
          <a:prstGeom prst="rect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</a:rPr>
              <a:t>O que te estimularia a realizar compras de mercado online?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33DADF2-AA7C-4B56-9D40-5942A4D3A42D}"/>
              </a:ext>
            </a:extLst>
          </p:cNvPr>
          <p:cNvSpPr/>
          <p:nvPr/>
        </p:nvSpPr>
        <p:spPr>
          <a:xfrm>
            <a:off x="4063760" y="4291976"/>
            <a:ext cx="3319531" cy="739471"/>
          </a:xfrm>
          <a:prstGeom prst="rect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</a:rPr>
              <a:t>Poderia nos contar por que parou de fazer compras online?</a:t>
            </a:r>
          </a:p>
        </p:txBody>
      </p:sp>
      <p:sp>
        <p:nvSpPr>
          <p:cNvPr id="5" name="Losango 4">
            <a:extLst>
              <a:ext uri="{FF2B5EF4-FFF2-40B4-BE49-F238E27FC236}">
                <a16:creationId xmlns:a16="http://schemas.microsoft.com/office/drawing/2014/main" id="{0C0369A3-1CB7-48B8-B1EF-C459CAF796D5}"/>
              </a:ext>
            </a:extLst>
          </p:cNvPr>
          <p:cNvSpPr/>
          <p:nvPr/>
        </p:nvSpPr>
        <p:spPr>
          <a:xfrm>
            <a:off x="205915" y="3650951"/>
            <a:ext cx="2225775" cy="1235750"/>
          </a:xfrm>
          <a:prstGeom prst="diamond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</a:rPr>
              <a:t>Você realiza compras pela internet?</a:t>
            </a:r>
          </a:p>
        </p:txBody>
      </p:sp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BE5752AE-5972-478F-B5DB-0F6C4E410DC2}"/>
              </a:ext>
            </a:extLst>
          </p:cNvPr>
          <p:cNvCxnSpPr>
            <a:cxnSpLocks/>
            <a:stCxn id="5" idx="0"/>
            <a:endCxn id="46" idx="1"/>
          </p:cNvCxnSpPr>
          <p:nvPr/>
        </p:nvCxnSpPr>
        <p:spPr>
          <a:xfrm rot="5400000" flipH="1" flipV="1">
            <a:off x="1333819" y="3017299"/>
            <a:ext cx="618637" cy="648669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EDCE676-A0F1-4A84-BC72-C07C74450180}"/>
              </a:ext>
            </a:extLst>
          </p:cNvPr>
          <p:cNvSpPr txBox="1"/>
          <p:nvPr/>
        </p:nvSpPr>
        <p:spPr>
          <a:xfrm>
            <a:off x="1316316" y="2994759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</a:rPr>
              <a:t>Sim</a:t>
            </a:r>
          </a:p>
        </p:txBody>
      </p:sp>
      <p:sp>
        <p:nvSpPr>
          <p:cNvPr id="46" name="Losango 45">
            <a:extLst>
              <a:ext uri="{FF2B5EF4-FFF2-40B4-BE49-F238E27FC236}">
                <a16:creationId xmlns:a16="http://schemas.microsoft.com/office/drawing/2014/main" id="{11F4FD22-995B-43E3-AE7C-6A273DBD9029}"/>
              </a:ext>
            </a:extLst>
          </p:cNvPr>
          <p:cNvSpPr/>
          <p:nvPr/>
        </p:nvSpPr>
        <p:spPr>
          <a:xfrm>
            <a:off x="1967472" y="2414439"/>
            <a:ext cx="2225775" cy="1235750"/>
          </a:xfrm>
          <a:prstGeom prst="diamond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</a:rPr>
              <a:t>As compras são no mercado ou internet?</a:t>
            </a:r>
          </a:p>
        </p:txBody>
      </p:sp>
      <p:cxnSp>
        <p:nvCxnSpPr>
          <p:cNvPr id="48" name="Conector: Angulado 47">
            <a:extLst>
              <a:ext uri="{FF2B5EF4-FFF2-40B4-BE49-F238E27FC236}">
                <a16:creationId xmlns:a16="http://schemas.microsoft.com/office/drawing/2014/main" id="{A77DC357-9871-4995-935D-8E1EA9AF0ECF}"/>
              </a:ext>
            </a:extLst>
          </p:cNvPr>
          <p:cNvCxnSpPr>
            <a:cxnSpLocks/>
            <a:stCxn id="5" idx="2"/>
            <a:endCxn id="70" idx="1"/>
          </p:cNvCxnSpPr>
          <p:nvPr/>
        </p:nvCxnSpPr>
        <p:spPr>
          <a:xfrm rot="16200000" flipH="1">
            <a:off x="1348410" y="4857093"/>
            <a:ext cx="589454" cy="648669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AF54DA3F-25E3-49CD-89A9-8D025958B273}"/>
              </a:ext>
            </a:extLst>
          </p:cNvPr>
          <p:cNvSpPr txBox="1"/>
          <p:nvPr/>
        </p:nvSpPr>
        <p:spPr>
          <a:xfrm>
            <a:off x="1267317" y="5540413"/>
            <a:ext cx="487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</a:rPr>
              <a:t>Não</a:t>
            </a:r>
          </a:p>
        </p:txBody>
      </p:sp>
      <p:cxnSp>
        <p:nvCxnSpPr>
          <p:cNvPr id="59" name="Conector: Angulado 58">
            <a:extLst>
              <a:ext uri="{FF2B5EF4-FFF2-40B4-BE49-F238E27FC236}">
                <a16:creationId xmlns:a16="http://schemas.microsoft.com/office/drawing/2014/main" id="{EB7D9A65-E088-4B9F-BCAF-7BBA1B956449}"/>
              </a:ext>
            </a:extLst>
          </p:cNvPr>
          <p:cNvCxnSpPr>
            <a:cxnSpLocks/>
            <a:stCxn id="46" idx="0"/>
            <a:endCxn id="3" idx="1"/>
          </p:cNvCxnSpPr>
          <p:nvPr/>
        </p:nvCxnSpPr>
        <p:spPr>
          <a:xfrm rot="5400000" flipH="1" flipV="1">
            <a:off x="3485508" y="1836187"/>
            <a:ext cx="173105" cy="983400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4884D56-0E20-4140-B35B-5D124BD85C65}"/>
              </a:ext>
            </a:extLst>
          </p:cNvPr>
          <p:cNvSpPr txBox="1"/>
          <p:nvPr/>
        </p:nvSpPr>
        <p:spPr>
          <a:xfrm>
            <a:off x="3033753" y="1922793"/>
            <a:ext cx="905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</a:rPr>
              <a:t>Mercado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1946C172-213F-4F07-974E-94348436A2D7}"/>
              </a:ext>
            </a:extLst>
          </p:cNvPr>
          <p:cNvSpPr txBox="1"/>
          <p:nvPr/>
        </p:nvSpPr>
        <p:spPr>
          <a:xfrm>
            <a:off x="2997414" y="4339789"/>
            <a:ext cx="905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</a:rPr>
              <a:t>Sim</a:t>
            </a:r>
          </a:p>
        </p:txBody>
      </p:sp>
      <p:sp>
        <p:nvSpPr>
          <p:cNvPr id="70" name="Losango 69">
            <a:extLst>
              <a:ext uri="{FF2B5EF4-FFF2-40B4-BE49-F238E27FC236}">
                <a16:creationId xmlns:a16="http://schemas.microsoft.com/office/drawing/2014/main" id="{B2B7F2BF-691A-485E-A9AC-B387D8DED07B}"/>
              </a:ext>
            </a:extLst>
          </p:cNvPr>
          <p:cNvSpPr/>
          <p:nvPr/>
        </p:nvSpPr>
        <p:spPr>
          <a:xfrm>
            <a:off x="1967472" y="4858280"/>
            <a:ext cx="2225775" cy="1235750"/>
          </a:xfrm>
          <a:prstGeom prst="diamond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</a:rPr>
              <a:t>Já comprou em mercados online?</a:t>
            </a:r>
          </a:p>
        </p:txBody>
      </p:sp>
      <p:cxnSp>
        <p:nvCxnSpPr>
          <p:cNvPr id="76" name="Conector: Angulado 75">
            <a:extLst>
              <a:ext uri="{FF2B5EF4-FFF2-40B4-BE49-F238E27FC236}">
                <a16:creationId xmlns:a16="http://schemas.microsoft.com/office/drawing/2014/main" id="{C48347D4-4755-4595-8A85-716FF7DE5A50}"/>
              </a:ext>
            </a:extLst>
          </p:cNvPr>
          <p:cNvCxnSpPr>
            <a:cxnSpLocks/>
            <a:stCxn id="70" idx="0"/>
            <a:endCxn id="31" idx="1"/>
          </p:cNvCxnSpPr>
          <p:nvPr/>
        </p:nvCxnSpPr>
        <p:spPr>
          <a:xfrm rot="5400000" flipH="1" flipV="1">
            <a:off x="3473776" y="4268296"/>
            <a:ext cx="196568" cy="983400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: Angulado 76">
            <a:extLst>
              <a:ext uri="{FF2B5EF4-FFF2-40B4-BE49-F238E27FC236}">
                <a16:creationId xmlns:a16="http://schemas.microsoft.com/office/drawing/2014/main" id="{D78E3128-76CA-4634-8680-62B815892FFF}"/>
              </a:ext>
            </a:extLst>
          </p:cNvPr>
          <p:cNvCxnSpPr>
            <a:cxnSpLocks/>
            <a:stCxn id="70" idx="2"/>
            <a:endCxn id="104" idx="1"/>
          </p:cNvCxnSpPr>
          <p:nvPr/>
        </p:nvCxnSpPr>
        <p:spPr>
          <a:xfrm rot="16200000" flipH="1">
            <a:off x="3415715" y="5758675"/>
            <a:ext cx="312690" cy="983400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CaixaDeTexto 83">
            <a:extLst>
              <a:ext uri="{FF2B5EF4-FFF2-40B4-BE49-F238E27FC236}">
                <a16:creationId xmlns:a16="http://schemas.microsoft.com/office/drawing/2014/main" id="{49D91AAB-CFC7-462A-AF3C-962F3FCBCCFC}"/>
              </a:ext>
            </a:extLst>
          </p:cNvPr>
          <p:cNvSpPr txBox="1"/>
          <p:nvPr/>
        </p:nvSpPr>
        <p:spPr>
          <a:xfrm>
            <a:off x="2997414" y="6468678"/>
            <a:ext cx="905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</a:rPr>
              <a:t>Não</a:t>
            </a:r>
          </a:p>
        </p:txBody>
      </p:sp>
      <p:sp>
        <p:nvSpPr>
          <p:cNvPr id="95" name="Retângulo 94">
            <a:extLst>
              <a:ext uri="{FF2B5EF4-FFF2-40B4-BE49-F238E27FC236}">
                <a16:creationId xmlns:a16="http://schemas.microsoft.com/office/drawing/2014/main" id="{DFA47334-765B-476C-8D99-C861B282EC80}"/>
              </a:ext>
            </a:extLst>
          </p:cNvPr>
          <p:cNvSpPr/>
          <p:nvPr/>
        </p:nvSpPr>
        <p:spPr>
          <a:xfrm>
            <a:off x="4063760" y="3390091"/>
            <a:ext cx="3319531" cy="827390"/>
          </a:xfrm>
          <a:prstGeom prst="rect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</a:rPr>
              <a:t>Como você escolhe a plataforma?</a:t>
            </a:r>
          </a:p>
          <a:p>
            <a:pPr algn="ctr"/>
            <a:r>
              <a:rPr lang="pt-BR" sz="1400" dirty="0">
                <a:solidFill>
                  <a:srgbClr val="43B02A"/>
                </a:solidFill>
              </a:rPr>
              <a:t>Já teve problemas com a compra?</a:t>
            </a:r>
          </a:p>
          <a:p>
            <a:pPr algn="ctr"/>
            <a:r>
              <a:rPr lang="pt-BR" sz="1400" dirty="0">
                <a:solidFill>
                  <a:srgbClr val="43B02A"/>
                </a:solidFill>
              </a:rPr>
              <a:t>O que te faz comprar novamente?</a:t>
            </a:r>
          </a:p>
        </p:txBody>
      </p:sp>
      <p:cxnSp>
        <p:nvCxnSpPr>
          <p:cNvPr id="96" name="Conector: Angulado 95">
            <a:extLst>
              <a:ext uri="{FF2B5EF4-FFF2-40B4-BE49-F238E27FC236}">
                <a16:creationId xmlns:a16="http://schemas.microsoft.com/office/drawing/2014/main" id="{4A18910A-B936-4F59-902D-867A3F6966ED}"/>
              </a:ext>
            </a:extLst>
          </p:cNvPr>
          <p:cNvCxnSpPr>
            <a:cxnSpLocks/>
            <a:stCxn id="46" idx="2"/>
            <a:endCxn id="95" idx="1"/>
          </p:cNvCxnSpPr>
          <p:nvPr/>
        </p:nvCxnSpPr>
        <p:spPr>
          <a:xfrm rot="16200000" flipH="1">
            <a:off x="3495262" y="3235287"/>
            <a:ext cx="153597" cy="983400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1E72E78F-A0F7-40FA-A1B0-26C15062BBAD}"/>
              </a:ext>
            </a:extLst>
          </p:cNvPr>
          <p:cNvSpPr txBox="1"/>
          <p:nvPr/>
        </p:nvSpPr>
        <p:spPr>
          <a:xfrm>
            <a:off x="3033753" y="3829369"/>
            <a:ext cx="905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</a:rPr>
              <a:t>Internet</a:t>
            </a:r>
          </a:p>
        </p:txBody>
      </p:sp>
      <p:sp>
        <p:nvSpPr>
          <p:cNvPr id="104" name="Retângulo 103">
            <a:extLst>
              <a:ext uri="{FF2B5EF4-FFF2-40B4-BE49-F238E27FC236}">
                <a16:creationId xmlns:a16="http://schemas.microsoft.com/office/drawing/2014/main" id="{76A378A9-2F7E-49AB-988E-5B93E073110C}"/>
              </a:ext>
            </a:extLst>
          </p:cNvPr>
          <p:cNvSpPr/>
          <p:nvPr/>
        </p:nvSpPr>
        <p:spPr>
          <a:xfrm>
            <a:off x="4063760" y="6036984"/>
            <a:ext cx="3319531" cy="739471"/>
          </a:xfrm>
          <a:prstGeom prst="rect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</a:rPr>
              <a:t>Poderia nos contar porque nunca fez?</a:t>
            </a:r>
          </a:p>
        </p:txBody>
      </p:sp>
      <p:sp>
        <p:nvSpPr>
          <p:cNvPr id="4127" name="Retângulo 4126">
            <a:extLst>
              <a:ext uri="{FF2B5EF4-FFF2-40B4-BE49-F238E27FC236}">
                <a16:creationId xmlns:a16="http://schemas.microsoft.com/office/drawing/2014/main" id="{9F48C9B6-C45E-4A10-9638-D3563144F040}"/>
              </a:ext>
            </a:extLst>
          </p:cNvPr>
          <p:cNvSpPr/>
          <p:nvPr/>
        </p:nvSpPr>
        <p:spPr>
          <a:xfrm>
            <a:off x="7604957" y="1861870"/>
            <a:ext cx="4303304" cy="49048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2" name="CaixaDeTexto 111">
            <a:extLst>
              <a:ext uri="{FF2B5EF4-FFF2-40B4-BE49-F238E27FC236}">
                <a16:creationId xmlns:a16="http://schemas.microsoft.com/office/drawing/2014/main" id="{FADF8F2F-581B-41CD-9EB8-529185B6AE07}"/>
              </a:ext>
            </a:extLst>
          </p:cNvPr>
          <p:cNvSpPr txBox="1"/>
          <p:nvPr/>
        </p:nvSpPr>
        <p:spPr>
          <a:xfrm>
            <a:off x="7643713" y="1913065"/>
            <a:ext cx="4264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FF8200"/>
                </a:solidFill>
              </a:rPr>
              <a:t>Resumo e </a:t>
            </a:r>
            <a:r>
              <a:rPr lang="pt-BR" sz="2000" b="1" dirty="0">
                <a:solidFill>
                  <a:srgbClr val="FF8200"/>
                </a:solidFill>
              </a:rPr>
              <a:t>Insights</a:t>
            </a:r>
            <a:r>
              <a:rPr lang="pt-BR" sz="2400" b="1" dirty="0">
                <a:solidFill>
                  <a:srgbClr val="FF8200"/>
                </a:solidFill>
              </a:rPr>
              <a:t> da Pesquisa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B5A1489D-34B0-4574-81A3-C9858B565758}"/>
              </a:ext>
            </a:extLst>
          </p:cNvPr>
          <p:cNvSpPr txBox="1"/>
          <p:nvPr/>
        </p:nvSpPr>
        <p:spPr>
          <a:xfrm>
            <a:off x="7840178" y="2515232"/>
            <a:ext cx="38524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43B02A"/>
                </a:solidFill>
              </a:rPr>
              <a:t>Recorrência nas Compras</a:t>
            </a:r>
          </a:p>
          <a:p>
            <a:r>
              <a:rPr lang="pt-BR" sz="1400" dirty="0"/>
              <a:t>- Praticidade, Preços Bons, Rapidez, Programa de </a:t>
            </a:r>
            <a:r>
              <a:rPr lang="pt-BR" sz="1400" dirty="0" err="1"/>
              <a:t>Cashback</a:t>
            </a:r>
            <a:r>
              <a:rPr lang="pt-BR" sz="1400" dirty="0"/>
              <a:t>, Agilidade na Entrega</a:t>
            </a:r>
          </a:p>
        </p:txBody>
      </p:sp>
      <p:sp>
        <p:nvSpPr>
          <p:cNvPr id="115" name="CaixaDeTexto 114">
            <a:extLst>
              <a:ext uri="{FF2B5EF4-FFF2-40B4-BE49-F238E27FC236}">
                <a16:creationId xmlns:a16="http://schemas.microsoft.com/office/drawing/2014/main" id="{A5829D38-7ACC-4DA2-BFCB-B0B27351E95E}"/>
              </a:ext>
            </a:extLst>
          </p:cNvPr>
          <p:cNvSpPr txBox="1"/>
          <p:nvPr/>
        </p:nvSpPr>
        <p:spPr>
          <a:xfrm>
            <a:off x="7840178" y="5604906"/>
            <a:ext cx="38524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43B02A"/>
                </a:solidFill>
              </a:rPr>
              <a:t>Porque não fazer compras de mercado online</a:t>
            </a:r>
          </a:p>
          <a:p>
            <a:r>
              <a:rPr lang="pt-BR" sz="1400" dirty="0"/>
              <a:t>- Produto errado ou de má qualidade, Atraso na Entrega, Cobrança de frete</a:t>
            </a:r>
          </a:p>
        </p:txBody>
      </p:sp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3B801A03-7571-4781-928B-98089763930B}"/>
              </a:ext>
            </a:extLst>
          </p:cNvPr>
          <p:cNvSpPr txBox="1"/>
          <p:nvPr/>
        </p:nvSpPr>
        <p:spPr>
          <a:xfrm>
            <a:off x="7840178" y="3473309"/>
            <a:ext cx="38524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43B02A"/>
                </a:solidFill>
              </a:rPr>
              <a:t>Estímulo a compra de mercado online</a:t>
            </a:r>
          </a:p>
          <a:p>
            <a:r>
              <a:rPr lang="pt-BR" sz="1400" dirty="0"/>
              <a:t>- Comodidade (não ter que carregar peso), descontos, frete grátis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9EF3FD45-7076-4975-A9B6-2A08A2393B60}"/>
              </a:ext>
            </a:extLst>
          </p:cNvPr>
          <p:cNvSpPr txBox="1"/>
          <p:nvPr/>
        </p:nvSpPr>
        <p:spPr>
          <a:xfrm>
            <a:off x="7840178" y="4431386"/>
            <a:ext cx="385246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43B02A"/>
                </a:solidFill>
              </a:rPr>
              <a:t>Escolha da Plataforma</a:t>
            </a:r>
          </a:p>
          <a:p>
            <a:r>
              <a:rPr lang="pt-BR" sz="1400" dirty="0"/>
              <a:t>- Indicação, Recomendação de Amigos, Confiabilidade, Variedade de Produtos e Fornecedores</a:t>
            </a:r>
          </a:p>
        </p:txBody>
      </p:sp>
    </p:spTree>
    <p:extLst>
      <p:ext uri="{BB962C8B-B14F-4D97-AF65-F5344CB8AC3E}">
        <p14:creationId xmlns:p14="http://schemas.microsoft.com/office/powerpoint/2010/main" val="2770823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3">
            <a:extLst>
              <a:ext uri="{FF2B5EF4-FFF2-40B4-BE49-F238E27FC236}">
                <a16:creationId xmlns:a16="http://schemas.microsoft.com/office/drawing/2014/main" id="{CE84FE19-CC28-4B20-BF2E-1D1858FD0CA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299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Rafaela</a:t>
            </a:r>
            <a:endParaRPr lang="pt-BR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13680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43B02A"/>
                </a:solidFill>
              </a:rPr>
              <a:t>Gráficos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85879A-A92C-48C3-8691-30A70F467F56}"/>
              </a:ext>
            </a:extLst>
          </p:cNvPr>
          <p:cNvSpPr txBox="1"/>
          <p:nvPr/>
        </p:nvSpPr>
        <p:spPr>
          <a:xfrm>
            <a:off x="92689" y="1481188"/>
            <a:ext cx="3263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</a:rPr>
              <a:t>... Dados do </a:t>
            </a:r>
            <a:r>
              <a:rPr lang="pt-BR" sz="2800" dirty="0" err="1">
                <a:solidFill>
                  <a:srgbClr val="FF8200"/>
                </a:solidFill>
              </a:rPr>
              <a:t>Instacart</a:t>
            </a:r>
            <a:endParaRPr lang="pt-BR" sz="2800" dirty="0">
              <a:solidFill>
                <a:srgbClr val="FF8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139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3">
            <a:extLst>
              <a:ext uri="{FF2B5EF4-FFF2-40B4-BE49-F238E27FC236}">
                <a16:creationId xmlns:a16="http://schemas.microsoft.com/office/drawing/2014/main" id="{CE84FE19-CC28-4B20-BF2E-1D1858FD0CA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299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Rafaela</a:t>
            </a:r>
            <a:endParaRPr lang="pt-BR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1678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43B02A"/>
                </a:solidFill>
              </a:rPr>
              <a:t>Conclusão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85879A-A92C-48C3-8691-30A70F467F56}"/>
              </a:ext>
            </a:extLst>
          </p:cNvPr>
          <p:cNvSpPr txBox="1"/>
          <p:nvPr/>
        </p:nvSpPr>
        <p:spPr>
          <a:xfrm>
            <a:off x="92689" y="1481188"/>
            <a:ext cx="5405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</a:rPr>
              <a:t>...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A5D6AEE-7ACA-46DE-8C5A-614D2CDFE31A}"/>
              </a:ext>
            </a:extLst>
          </p:cNvPr>
          <p:cNvSpPr txBox="1"/>
          <p:nvPr/>
        </p:nvSpPr>
        <p:spPr>
          <a:xfrm>
            <a:off x="2353513" y="4836323"/>
            <a:ext cx="68448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Resgatar propostas da outra apresentação</a:t>
            </a:r>
          </a:p>
          <a:p>
            <a:r>
              <a:rPr lang="pt-BR" sz="1400" dirty="0"/>
              <a:t>Retomar potencial de mercado e definir racional de potencial ganho financeiro para cada ideia (dentro do potencial de mercado)</a:t>
            </a:r>
          </a:p>
          <a:p>
            <a:r>
              <a:rPr lang="pt-BR" sz="1400" dirty="0"/>
              <a:t>Link para apresentação do protótipo do </a:t>
            </a:r>
            <a:r>
              <a:rPr lang="pt-BR" sz="1400" dirty="0" err="1"/>
              <a:t>chatbot</a:t>
            </a:r>
            <a:r>
              <a:rPr lang="pt-BR" sz="1400" dirty="0"/>
              <a:t> (que deveria ser a ideia mais rentável)</a:t>
            </a:r>
          </a:p>
          <a:p>
            <a:endParaRPr lang="pt-BR" sz="1400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BDB30B2-B75E-4B9A-A383-B9BBADB79408}"/>
              </a:ext>
            </a:extLst>
          </p:cNvPr>
          <p:cNvSpPr txBox="1"/>
          <p:nvPr/>
        </p:nvSpPr>
        <p:spPr>
          <a:xfrm>
            <a:off x="838200" y="2538670"/>
            <a:ext cx="68448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Proposta 1</a:t>
            </a:r>
          </a:p>
          <a:p>
            <a:endParaRPr lang="pt-BR" sz="1400" dirty="0"/>
          </a:p>
          <a:p>
            <a:endParaRPr lang="pt-BR" sz="1400" dirty="0"/>
          </a:p>
          <a:p>
            <a:r>
              <a:rPr lang="pt-BR" sz="1400" dirty="0"/>
              <a:t>Proposta 2</a:t>
            </a:r>
          </a:p>
          <a:p>
            <a:endParaRPr lang="pt-BR" sz="1400" dirty="0"/>
          </a:p>
          <a:p>
            <a:endParaRPr lang="pt-BR" sz="1400" dirty="0"/>
          </a:p>
          <a:p>
            <a:r>
              <a:rPr lang="pt-BR" sz="1400" dirty="0"/>
              <a:t>Proposta 3</a:t>
            </a:r>
          </a:p>
          <a:p>
            <a:endParaRPr lang="pt-BR" sz="140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158A84F-93E4-47BB-AC9A-0E74C5239CA0}"/>
              </a:ext>
            </a:extLst>
          </p:cNvPr>
          <p:cNvSpPr txBox="1"/>
          <p:nvPr/>
        </p:nvSpPr>
        <p:spPr>
          <a:xfrm>
            <a:off x="5775958" y="1872752"/>
            <a:ext cx="17539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Esforço de</a:t>
            </a:r>
          </a:p>
          <a:p>
            <a:pPr algn="ctr"/>
            <a:r>
              <a:rPr lang="pt-BR" sz="1400" dirty="0"/>
              <a:t>Desenvolvimento</a:t>
            </a:r>
          </a:p>
          <a:p>
            <a:pPr algn="ctr"/>
            <a:endParaRPr lang="pt-BR" sz="14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E8A127F-DA74-4F73-A3FC-B720FC1735BF}"/>
              </a:ext>
            </a:extLst>
          </p:cNvPr>
          <p:cNvSpPr txBox="1"/>
          <p:nvPr/>
        </p:nvSpPr>
        <p:spPr>
          <a:xfrm>
            <a:off x="7851249" y="1872752"/>
            <a:ext cx="17539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Potencial</a:t>
            </a:r>
          </a:p>
          <a:p>
            <a:pPr algn="ctr"/>
            <a:r>
              <a:rPr lang="pt-BR" sz="1400" dirty="0"/>
              <a:t>Ganho Financeiro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DF4E860-2B36-463C-9445-4AB96ABBB155}"/>
              </a:ext>
            </a:extLst>
          </p:cNvPr>
          <p:cNvSpPr txBox="1"/>
          <p:nvPr/>
        </p:nvSpPr>
        <p:spPr>
          <a:xfrm>
            <a:off x="9884208" y="1872752"/>
            <a:ext cx="17539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Potencial</a:t>
            </a:r>
          </a:p>
          <a:p>
            <a:pPr algn="ctr"/>
            <a:r>
              <a:rPr lang="pt-BR" sz="1400" dirty="0"/>
              <a:t>Ganhos em NPS</a:t>
            </a:r>
          </a:p>
          <a:p>
            <a:pPr algn="ctr"/>
            <a:r>
              <a:rPr lang="pt-BR" sz="1400" dirty="0"/>
              <a:t>&amp; Vinculação</a:t>
            </a:r>
          </a:p>
        </p:txBody>
      </p:sp>
    </p:spTree>
    <p:extLst>
      <p:ext uri="{BB962C8B-B14F-4D97-AF65-F5344CB8AC3E}">
        <p14:creationId xmlns:p14="http://schemas.microsoft.com/office/powerpoint/2010/main" val="27714394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703</Words>
  <Application>Microsoft Office PowerPoint</Application>
  <PresentationFormat>Widescreen</PresentationFormat>
  <Paragraphs>121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 de Queiroz Costa</dc:creator>
  <cp:lastModifiedBy>Rafael de Queiroz Costa</cp:lastModifiedBy>
  <cp:revision>21</cp:revision>
  <dcterms:created xsi:type="dcterms:W3CDTF">2020-08-15T11:26:10Z</dcterms:created>
  <dcterms:modified xsi:type="dcterms:W3CDTF">2020-08-29T16:27:06Z</dcterms:modified>
</cp:coreProperties>
</file>

<file path=docProps/thumbnail.jpeg>
</file>